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7" r:id="rId4"/>
    <p:sldId id="257" r:id="rId5"/>
    <p:sldId id="262" r:id="rId6"/>
    <p:sldId id="268" r:id="rId7"/>
    <p:sldId id="258" r:id="rId8"/>
    <p:sldId id="261" r:id="rId9"/>
    <p:sldId id="264" r:id="rId10"/>
    <p:sldId id="263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8" r:id="rId19"/>
    <p:sldId id="279" r:id="rId20"/>
    <p:sldId id="280" r:id="rId21"/>
    <p:sldId id="281" r:id="rId22"/>
    <p:sldId id="277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598C-6C45-800F-5A8BD86E20DD}"/>
              </c:ext>
            </c:extLst>
          </c:dPt>
          <c:dPt>
            <c:idx val="1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98C-6C45-800F-5A8BD86E20DD}"/>
              </c:ext>
            </c:extLst>
          </c:dPt>
          <c:cat>
            <c:strRef>
              <c:f>Feuil1!$A$2:$A$15</c:f>
              <c:strCache>
                <c:ptCount val="14"/>
                <c:pt idx="0">
                  <c:v>Chine</c:v>
                </c:pt>
                <c:pt idx="1">
                  <c:v>Royaume Uni</c:v>
                </c:pt>
                <c:pt idx="2">
                  <c:v>Corée du Sud</c:v>
                </c:pt>
                <c:pt idx="3">
                  <c:v>Belgique</c:v>
                </c:pt>
                <c:pt idx="4">
                  <c:v>USA</c:v>
                </c:pt>
                <c:pt idx="5">
                  <c:v>Pays Bas</c:v>
                </c:pt>
                <c:pt idx="6">
                  <c:v>OCDE</c:v>
                </c:pt>
                <c:pt idx="7">
                  <c:v>Suisse</c:v>
                </c:pt>
                <c:pt idx="8">
                  <c:v>Autriche</c:v>
                </c:pt>
                <c:pt idx="9">
                  <c:v>Allemagne</c:v>
                </c:pt>
                <c:pt idx="10">
                  <c:v>Italie</c:v>
                </c:pt>
                <c:pt idx="11">
                  <c:v>Canada</c:v>
                </c:pt>
                <c:pt idx="12">
                  <c:v>France</c:v>
                </c:pt>
                <c:pt idx="13">
                  <c:v>Japon</c:v>
                </c:pt>
              </c:strCache>
            </c:strRef>
          </c:cat>
          <c:val>
            <c:numRef>
              <c:f>Feuil1!$B$2:$B$15</c:f>
              <c:numCache>
                <c:formatCode>General</c:formatCode>
                <c:ptCount val="14"/>
                <c:pt idx="0">
                  <c:v>197</c:v>
                </c:pt>
                <c:pt idx="1">
                  <c:v>103.6</c:v>
                </c:pt>
                <c:pt idx="2">
                  <c:v>99.7</c:v>
                </c:pt>
                <c:pt idx="3">
                  <c:v>91.2</c:v>
                </c:pt>
                <c:pt idx="4">
                  <c:v>59.6</c:v>
                </c:pt>
                <c:pt idx="5">
                  <c:v>54.8</c:v>
                </c:pt>
                <c:pt idx="6">
                  <c:v>44.9</c:v>
                </c:pt>
                <c:pt idx="7">
                  <c:v>44.1</c:v>
                </c:pt>
                <c:pt idx="8">
                  <c:v>33.5</c:v>
                </c:pt>
                <c:pt idx="9">
                  <c:v>32.5</c:v>
                </c:pt>
                <c:pt idx="10">
                  <c:v>17.3</c:v>
                </c:pt>
                <c:pt idx="11">
                  <c:v>14</c:v>
                </c:pt>
                <c:pt idx="12">
                  <c:v>13.3</c:v>
                </c:pt>
                <c:pt idx="13">
                  <c:v>12.3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8C-6C45-800F-5A8BD86E20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21194895"/>
        <c:axId val="1021211535"/>
      </c:barChart>
      <c:catAx>
        <c:axId val="1021194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21211535"/>
        <c:crosses val="autoZero"/>
        <c:auto val="1"/>
        <c:lblAlgn val="ctr"/>
        <c:lblOffset val="100"/>
        <c:noMultiLvlLbl val="0"/>
      </c:catAx>
      <c:valAx>
        <c:axId val="1021211535"/>
        <c:scaling>
          <c:orientation val="minMax"/>
          <c:max val="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21194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Evolution</a:t>
            </a:r>
            <a:r>
              <a:rPr lang="fr-FR" baseline="0" dirty="0"/>
              <a:t> rang de la France dans le monde (DIRD / publications)</a:t>
            </a:r>
            <a:endParaRPr lang="fr-F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rang publications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Feuil1!$A$2:$A$14</c:f>
              <c:numCache>
                <c:formatCode>General</c:formatCode>
                <c:ptCount val="13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  <c:pt idx="12">
                  <c:v>2022</c:v>
                </c:pt>
              </c:numCache>
            </c:numRef>
          </c:cat>
          <c:val>
            <c:numRef>
              <c:f>Feuil1!$B$2:$B$14</c:f>
              <c:numCache>
                <c:formatCode>General</c:formatCode>
                <c:ptCount val="13"/>
                <c:pt idx="0">
                  <c:v>6</c:v>
                </c:pt>
                <c:pt idx="1">
                  <c:v>6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8</c:v>
                </c:pt>
                <c:pt idx="6">
                  <c:v>8</c:v>
                </c:pt>
                <c:pt idx="7">
                  <c:v>10</c:v>
                </c:pt>
                <c:pt idx="8">
                  <c:v>10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A2-CA4F-B58F-A38D1A79B20E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rang DIRD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Feuil1!$A$2:$A$14</c:f>
              <c:numCache>
                <c:formatCode>General</c:formatCode>
                <c:ptCount val="13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  <c:pt idx="12">
                  <c:v>2022</c:v>
                </c:pt>
              </c:numCache>
            </c:numRef>
          </c:cat>
          <c:val>
            <c:numRef>
              <c:f>Feuil1!$C$2:$C$14</c:f>
              <c:numCache>
                <c:formatCode>General</c:formatCode>
                <c:ptCount val="13"/>
                <c:pt idx="0">
                  <c:v>5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BA2-CA4F-B58F-A38D1A79B2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3769152"/>
        <c:axId val="896157855"/>
      </c:lineChart>
      <c:catAx>
        <c:axId val="193769152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96157855"/>
        <c:crosses val="autoZero"/>
        <c:auto val="1"/>
        <c:lblAlgn val="ctr"/>
        <c:lblOffset val="100"/>
        <c:noMultiLvlLbl val="0"/>
      </c:catAx>
      <c:valAx>
        <c:axId val="896157855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3769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5ED9D4-F7B4-6864-D73F-238437389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9605F19-A26C-58F1-847B-C9D336884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55936A-E8E3-4F1F-AD44-A0673A0EB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9D24-9E7D-3246-9A9E-5D4C0EE56F15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E8E1B3-9C28-5E3A-184F-2B1AD47BD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4E7A4B-95D3-E3F3-7674-2743BA5D6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6FC59-8DC6-5040-85E8-039396A913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8474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D3ABA7-E44B-B832-EEE1-B9BD0993A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05F819E-91BE-2121-EDBA-2C82ADDCF7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80692D-903A-C039-87BE-B6A9C08C2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9D24-9E7D-3246-9A9E-5D4C0EE56F15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8B178C-A0B3-49BB-E77F-1E9F9EECF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0037FD-43B7-7FF8-00EF-602FA7CD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6FC59-8DC6-5040-85E8-039396A913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1794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1660BF4-DC6B-A189-8FD5-06158D0990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2DA247A-6C9A-9B5C-00F3-CC459905C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7C80DF-3B8B-92C4-FDCB-D36828DF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9D24-9E7D-3246-9A9E-5D4C0EE56F15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207494-7B19-57F2-AB6C-1D6B7C0B7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B65AB7-D125-A22F-AA5B-4AB4F5354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6FC59-8DC6-5040-85E8-039396A913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2363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CE4FC7-DE6B-5F23-AA01-16E1E64E4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32A392-B292-F4DA-095E-252F7B095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5D1580-4502-9CC4-29F8-F187DB46C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9D24-9E7D-3246-9A9E-5D4C0EE56F15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42052B-170D-80E6-0F7B-339CC102F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1536E6-44B4-6CE0-9E86-5AFD7D681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6FC59-8DC6-5040-85E8-039396A913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001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1EFC23-86BC-165E-DC74-E89B21C9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DD409AB-37C6-1232-28E8-7DCF32225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4F9126-896B-1E98-2301-BF9120167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9D24-9E7D-3246-9A9E-5D4C0EE56F15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6888DC-7F5A-6030-1490-2B223281A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B8654D-6747-1875-4AC3-6C20BC89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6FC59-8DC6-5040-85E8-039396A913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4723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B58DA-4E70-77AA-3ED8-08A053540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79277D-3726-5DDE-45A0-8DA92A7494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A5B0CAD-D36C-D534-6C98-265AF0CC5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57CF684-354F-1BF4-FC62-BD6E40BE8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9D24-9E7D-3246-9A9E-5D4C0EE56F15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CC37B8F-BF48-F96C-4005-C3A929291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015B8B-3E28-A3E9-B91E-6426C75B1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6FC59-8DC6-5040-85E8-039396A913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3896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F01996-EA59-725B-56B8-D3657A3D1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5C9BFA7-B0F3-CFA6-A0E3-E605363DD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59F02C7-910C-9E4A-1085-FC66714A0D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5B564A2-4027-5F7E-A2BB-38188B5FA6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A103E44-9126-139B-64CD-13B35B05D0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B90ECFA-F1D8-F2DE-F368-48249E475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9D24-9E7D-3246-9A9E-5D4C0EE56F15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120C0F0-4631-78FC-1C4F-A8422DBD7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AB43354-A393-5192-3890-C741231E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6FC59-8DC6-5040-85E8-039396A913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186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D86D39-65A6-CBAE-E4E5-001D480F4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EAF0CAF-B11C-83F6-2C81-730AEE3BA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9D24-9E7D-3246-9A9E-5D4C0EE56F15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0AA7E9-E24E-B2A9-20DD-5E513EFB0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43C862-53DE-43CE-008F-0B440767D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6FC59-8DC6-5040-85E8-039396A913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95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3946724-8238-73E9-38A2-28E4B8B16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9D24-9E7D-3246-9A9E-5D4C0EE56F15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8EFFBF8-1DC7-B059-B20D-070874F1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795DEA-0F96-ABCA-7D5D-D616243D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6FC59-8DC6-5040-85E8-039396A913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720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A08F9C-D4C2-8726-6C84-9B38F078B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F44BCC-DBA0-7353-FC9C-77FD8EC81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5896C2B-3AB4-C8F8-844C-A57F11F38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008865B-F24C-189C-F412-63E76700A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9D24-9E7D-3246-9A9E-5D4C0EE56F15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B2D01A-418A-8DD4-196B-AF36FB5F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6D09A4B-318C-D480-1DF4-D401C0996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6FC59-8DC6-5040-85E8-039396A913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7023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EEEDCA-65E1-615C-BB17-EA0204E8B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0352DCB-7F0E-CDE5-9AD1-D623019E6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2971DA5-B701-C4D1-C773-5A8712D5D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3E22883-BDAD-336C-E16E-111F32FCA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9D24-9E7D-3246-9A9E-5D4C0EE56F15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97897B7-61E0-CDB4-AEE7-41BB702C8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5DF94BD-E55C-A499-F8C3-5FA7308FF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6FC59-8DC6-5040-85E8-039396A913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0005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A325B7D-86B6-7EDD-6A62-E95A039A6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2DB6C7F-EC15-1AC8-C433-80E28275A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744894-CBD0-17DB-85E8-4402B1B532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109D24-9E7D-3246-9A9E-5D4C0EE56F15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315394-396F-8A46-2D06-EF3507154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EDBBDF-232B-B971-C232-CAA156A84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96FC59-8DC6-5040-85E8-039396A913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17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B5D78E-46BF-379E-076A-B072CB918A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De quelle(s) science(s) de la science a-t-on besoin 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B4E661-2577-6156-8472-E4266FA6AF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Emmanuel Basset, Directeur de la stratégie, ENS-PSL</a:t>
            </a:r>
          </a:p>
          <a:p>
            <a:r>
              <a:rPr lang="fr-FR" dirty="0"/>
              <a:t>17 septembre 2024</a:t>
            </a:r>
          </a:p>
        </p:txBody>
      </p:sp>
    </p:spTree>
    <p:extLst>
      <p:ext uri="{BB962C8B-B14F-4D97-AF65-F5344CB8AC3E}">
        <p14:creationId xmlns:p14="http://schemas.microsoft.com/office/powerpoint/2010/main" val="3260994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8E4AFB-F4CE-9A01-9DAB-FF7F248BA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 rattrape-t-on en qualité ?</a:t>
            </a:r>
            <a:br>
              <a:rPr lang="fr-FR" dirty="0"/>
            </a:br>
            <a:r>
              <a:rPr lang="fr-FR" sz="2800" dirty="0"/>
              <a:t>(un indicateur non-bibliométrique)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AE513F9-49B3-17CB-457A-2A7932687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60" t="24199" r="35937" b="42914"/>
          <a:stretch/>
        </p:blipFill>
        <p:spPr>
          <a:xfrm>
            <a:off x="1613202" y="1765738"/>
            <a:ext cx="9740598" cy="491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2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813A8-4875-33A9-B717-511A5F9DA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Des politiques publiques ambitieuses… et leurs limites </a:t>
            </a:r>
          </a:p>
        </p:txBody>
      </p:sp>
    </p:spTree>
    <p:extLst>
      <p:ext uri="{BB962C8B-B14F-4D97-AF65-F5344CB8AC3E}">
        <p14:creationId xmlns:p14="http://schemas.microsoft.com/office/powerpoint/2010/main" val="1667455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0066E6-D926-3293-F1FA-CF5A4D14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série de dispositifs cohérents depuis 2005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59F072-9923-A266-404E-D9D3746C9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Création ANR</a:t>
            </a:r>
          </a:p>
          <a:p>
            <a:r>
              <a:rPr lang="fr-FR" dirty="0"/>
              <a:t>Création </a:t>
            </a:r>
            <a:r>
              <a:rPr lang="fr-FR" dirty="0" err="1"/>
              <a:t>Aéres</a:t>
            </a:r>
            <a:r>
              <a:rPr lang="fr-FR" dirty="0"/>
              <a:t> (depuis </a:t>
            </a:r>
            <a:r>
              <a:rPr lang="fr-FR" dirty="0" err="1"/>
              <a:t>Hcéres</a:t>
            </a:r>
            <a:r>
              <a:rPr lang="fr-FR" dirty="0"/>
              <a:t>)</a:t>
            </a:r>
          </a:p>
          <a:p>
            <a:r>
              <a:rPr lang="fr-FR" dirty="0"/>
              <a:t>Loi Liberté et Responsabilités des Universités</a:t>
            </a:r>
          </a:p>
          <a:p>
            <a:r>
              <a:rPr lang="fr-FR" dirty="0"/>
              <a:t>Plan Campus</a:t>
            </a:r>
          </a:p>
          <a:p>
            <a:r>
              <a:rPr lang="fr-FR" dirty="0"/>
              <a:t>Début des PIA</a:t>
            </a:r>
          </a:p>
          <a:p>
            <a:r>
              <a:rPr lang="fr-FR" dirty="0" err="1"/>
              <a:t>ParcourSup</a:t>
            </a:r>
            <a:r>
              <a:rPr lang="fr-FR" dirty="0"/>
              <a:t> (2018)</a:t>
            </a:r>
          </a:p>
          <a:p>
            <a:r>
              <a:rPr lang="fr-FR" dirty="0"/>
              <a:t>Loi Programmation Recherche (2020)</a:t>
            </a:r>
          </a:p>
          <a:p>
            <a:r>
              <a:rPr lang="fr-FR" dirty="0" err="1"/>
              <a:t>InserSup</a:t>
            </a:r>
            <a:r>
              <a:rPr lang="fr-FR" dirty="0"/>
              <a:t> (2024)</a:t>
            </a:r>
          </a:p>
        </p:txBody>
      </p:sp>
    </p:spTree>
    <p:extLst>
      <p:ext uri="{BB962C8B-B14F-4D97-AF65-F5344CB8AC3E}">
        <p14:creationId xmlns:p14="http://schemas.microsoft.com/office/powerpoint/2010/main" val="2035178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8C094-90BB-DA8D-D956-95D4675F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gains objectifs des réformes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47D3F0-2C43-BA30-BB66-A63603BAE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Culture de l’évaluation / auto-évaluation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Culture de l’appel à projets (ANR + PIA)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Une première segmentation du paysage (</a:t>
            </a:r>
            <a:r>
              <a:rPr lang="fr-FR" dirty="0" err="1"/>
              <a:t>Idex</a:t>
            </a:r>
            <a:r>
              <a:rPr lang="fr-FR" dirty="0"/>
              <a:t> / </a:t>
            </a:r>
            <a:r>
              <a:rPr lang="fr-FR" dirty="0" err="1"/>
              <a:t>Isite</a:t>
            </a:r>
            <a:r>
              <a:rPr lang="fr-FR" dirty="0"/>
              <a:t>, etc.)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Une culture nouvelle du pilotage dans les établissements </a:t>
            </a:r>
          </a:p>
          <a:p>
            <a:endParaRPr lang="fr-FR" dirty="0"/>
          </a:p>
          <a:p>
            <a:r>
              <a:rPr lang="fr-FR" dirty="0"/>
              <a:t>Des moyens pour limiter les risques de décrochage</a:t>
            </a:r>
          </a:p>
        </p:txBody>
      </p:sp>
    </p:spTree>
    <p:extLst>
      <p:ext uri="{BB962C8B-B14F-4D97-AF65-F5344CB8AC3E}">
        <p14:creationId xmlns:p14="http://schemas.microsoft.com/office/powerpoint/2010/main" val="1058322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5AEB7C-535D-1E59-832E-D30575DA7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limites majeures des réformes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1B39BA-1EC1-8642-3E78-B9492F08E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Volume budgétaire insuffisant + dispersion des crédits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Peu d’impact sur les faiblesses structurelles du système français </a:t>
            </a:r>
            <a:r>
              <a:rPr lang="fr-FR" sz="2400" dirty="0"/>
              <a:t>(réussite étudiante, insertion professionnelle, complexité et inefficience du système français)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Une faiblesse majeure : manque de coordination entre PIA et MESR</a:t>
            </a:r>
          </a:p>
          <a:p>
            <a:pPr lvl="1"/>
            <a:r>
              <a:rPr lang="fr-FR" dirty="0"/>
              <a:t>Valorisation d’une participation forte aux </a:t>
            </a:r>
            <a:r>
              <a:rPr lang="fr-FR" dirty="0" err="1"/>
              <a:t>Idex</a:t>
            </a:r>
            <a:r>
              <a:rPr lang="fr-FR" dirty="0"/>
              <a:t> / </a:t>
            </a:r>
            <a:r>
              <a:rPr lang="fr-FR" dirty="0" err="1"/>
              <a:t>Isite</a:t>
            </a:r>
            <a:r>
              <a:rPr lang="fr-FR" dirty="0"/>
              <a:t> ? </a:t>
            </a:r>
          </a:p>
          <a:p>
            <a:pPr lvl="1"/>
            <a:r>
              <a:rPr lang="fr-FR" dirty="0"/>
              <a:t>Moyens MESR pour aider à atteindre les objectifs PIA ? </a:t>
            </a:r>
          </a:p>
          <a:p>
            <a:pPr lvl="1"/>
            <a:r>
              <a:rPr lang="fr-FR" dirty="0"/>
              <a:t>Stratégie des organismes pour aider à atteindre les objectifs PIA ? </a:t>
            </a:r>
          </a:p>
        </p:txBody>
      </p:sp>
    </p:spTree>
    <p:extLst>
      <p:ext uri="{BB962C8B-B14F-4D97-AF65-F5344CB8AC3E}">
        <p14:creationId xmlns:p14="http://schemas.microsoft.com/office/powerpoint/2010/main" val="4258147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813A8-4875-33A9-B717-511A5F9DA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Trois défis à relever pour ne pas décrocher</a:t>
            </a:r>
          </a:p>
        </p:txBody>
      </p:sp>
    </p:spTree>
    <p:extLst>
      <p:ext uri="{BB962C8B-B14F-4D97-AF65-F5344CB8AC3E}">
        <p14:creationId xmlns:p14="http://schemas.microsoft.com/office/powerpoint/2010/main" val="954013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F4C1DF-AEE1-0FE0-1D7C-27425F3C8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perspectives d’amélioration ?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4BA699-F9BB-C72B-E7E8-BB8B63A23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Quelques cas d’étude récents</a:t>
            </a:r>
          </a:p>
          <a:p>
            <a:pPr lvl="1"/>
            <a:r>
              <a:rPr lang="fr-FR" dirty="0"/>
              <a:t>Attribution des moyens LPR</a:t>
            </a:r>
          </a:p>
          <a:p>
            <a:pPr marL="457200" lvl="1" indent="0">
              <a:buNone/>
            </a:pPr>
            <a:endParaRPr lang="fr-FR" dirty="0"/>
          </a:p>
          <a:p>
            <a:pPr lvl="1"/>
            <a:r>
              <a:rPr lang="fr-FR" dirty="0"/>
              <a:t>Les Contrats d’Objectifs Moyens Performance</a:t>
            </a:r>
          </a:p>
          <a:p>
            <a:pPr marL="457200" lvl="1" indent="0">
              <a:buNone/>
            </a:pPr>
            <a:endParaRPr lang="fr-FR" dirty="0"/>
          </a:p>
          <a:p>
            <a:pPr lvl="1"/>
            <a:r>
              <a:rPr lang="fr-FR" dirty="0"/>
              <a:t>Des PEPR aux Agences de Programmes</a:t>
            </a:r>
          </a:p>
          <a:p>
            <a:pPr marL="457200" lvl="1" indent="0">
              <a:buNone/>
            </a:pPr>
            <a:endParaRPr lang="fr-FR" dirty="0"/>
          </a:p>
          <a:p>
            <a:pPr lvl="1"/>
            <a:r>
              <a:rPr lang="fr-FR" dirty="0"/>
              <a:t>AMI SHS 2024</a:t>
            </a:r>
          </a:p>
          <a:p>
            <a:pPr marL="457200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0695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B04D28-B798-1DB5-8BF9-23B61009B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études à mener sur le secteur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C292A5-3AFD-83BD-765E-05EF98A34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dirty="0"/>
              <a:t>Simplicité et efficience du système : coûts de transaction Organismes / Universités : </a:t>
            </a:r>
          </a:p>
          <a:p>
            <a:r>
              <a:rPr lang="fr-FR" dirty="0"/>
              <a:t>Déconnexion des stratégies respectives : stratégies scientifiques, stratégies sur les fonctions-supports, etc.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Effets de concurrence et coûts induits (attractivité, politiques de recrutement, etc.)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Répartition des missions respectives et manque de flexibilité (gestion, hébergement, etc.)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Coûts liés à la gestion des UMR : négociations multiples, complexité des SI, complexité du </a:t>
            </a:r>
            <a:r>
              <a:rPr lang="fr-FR" dirty="0" err="1"/>
              <a:t>reporting</a:t>
            </a:r>
            <a:r>
              <a:rPr lang="fr-FR" dirty="0"/>
              <a:t> et du pilotage, </a:t>
            </a:r>
          </a:p>
          <a:p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4460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B04D28-B798-1DB5-8BF9-23B61009B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études à mener sur le secteur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C292A5-3AFD-83BD-765E-05EF98A34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/>
              <a:t>Quelle convergence des moyens MESR avec les moyens PIA ?</a:t>
            </a:r>
          </a:p>
          <a:p>
            <a:r>
              <a:rPr lang="fr-FR" dirty="0"/>
              <a:t>Prime au développement d’un projet PIA sur le long terme ?</a:t>
            </a:r>
          </a:p>
          <a:p>
            <a:pPr marL="0" indent="0">
              <a:buNone/>
            </a:pPr>
            <a:r>
              <a:rPr lang="fr-FR" dirty="0"/>
              <a:t> </a:t>
            </a:r>
          </a:p>
          <a:p>
            <a:r>
              <a:rPr lang="fr-FR" dirty="0"/>
              <a:t>Contribution du MESR à la création de 10 grandes universités internationales ? 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Contribution des organismes à la création de 10 grandes universités internationales?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>
                <a:sym typeface="Wingdings" pitchFamily="2" charset="2"/>
              </a:rPr>
              <a:t> Comment on mesure l’émergence ou non de grandes universités internationales ?</a:t>
            </a:r>
          </a:p>
          <a:p>
            <a:pPr>
              <a:buFont typeface="Wingdings" pitchFamily="2" charset="2"/>
              <a:buChar char="è"/>
            </a:pPr>
            <a:r>
              <a:rPr lang="fr-FR" dirty="0">
                <a:sym typeface="Wingdings" pitchFamily="2" charset="2"/>
              </a:rPr>
              <a:t> Comment on mesure les effets d’une stratégie non-concertée entre 3 acteurs (SGPI/MESR/organismes) ?</a:t>
            </a:r>
          </a:p>
          <a:p>
            <a:pPr>
              <a:buFont typeface="Wingdings" pitchFamily="2" charset="2"/>
              <a:buChar char="è"/>
            </a:pPr>
            <a:r>
              <a:rPr lang="fr-FR" dirty="0">
                <a:sym typeface="Wingdings" pitchFamily="2" charset="2"/>
              </a:rPr>
              <a:t> Comment donner plus de cohérence à la politique générale de l’Etat ?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9876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B04D28-B798-1DB5-8BF9-23B61009B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études à mener sur le secteur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C292A5-3AFD-83BD-765E-05EF98A34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dirty="0"/>
              <a:t>Attractivité des carrières scientifiques en France</a:t>
            </a:r>
          </a:p>
          <a:p>
            <a:r>
              <a:rPr lang="fr-FR" dirty="0"/>
              <a:t>Mesurer notre capacité à attirer les très bons vers la recherche</a:t>
            </a:r>
          </a:p>
          <a:p>
            <a:pPr lvl="1"/>
            <a:r>
              <a:rPr lang="fr-FR" dirty="0"/>
              <a:t>Est-ce qu’on attire encore les très bons d’une génération (bac?) vers la recherche ? </a:t>
            </a:r>
          </a:p>
          <a:p>
            <a:pPr lvl="1"/>
            <a:r>
              <a:rPr lang="fr-FR" dirty="0"/>
              <a:t>Est-ce qu’on attire les très bons docteurs vers la recherche ? </a:t>
            </a:r>
          </a:p>
          <a:p>
            <a:pPr lvl="1"/>
            <a:r>
              <a:rPr lang="fr-FR" dirty="0"/>
              <a:t>Est-ce qu’on sait garder les très bons chercheurs ? 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Connaitre le positionnement des rémunérations par rapport aux concurrents</a:t>
            </a:r>
          </a:p>
          <a:p>
            <a:pPr lvl="1"/>
            <a:r>
              <a:rPr lang="fr-FR" dirty="0"/>
              <a:t>Au privé</a:t>
            </a:r>
          </a:p>
          <a:p>
            <a:pPr lvl="1"/>
            <a:r>
              <a:rPr lang="fr-FR" dirty="0"/>
              <a:t>À la haute fonction publique</a:t>
            </a:r>
          </a:p>
          <a:p>
            <a:pPr lvl="1"/>
            <a:r>
              <a:rPr lang="fr-FR" dirty="0"/>
              <a:t>Aux universités internationales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Quels sont les outils qui marchent en termes d’attractivité ? (études d’impact à mener)</a:t>
            </a:r>
          </a:p>
        </p:txBody>
      </p:sp>
    </p:spTree>
    <p:extLst>
      <p:ext uri="{BB962C8B-B14F-4D97-AF65-F5344CB8AC3E}">
        <p14:creationId xmlns:p14="http://schemas.microsoft.com/office/powerpoint/2010/main" val="1112484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895400-807C-EC4A-814E-AD4DD74F4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BE8096-8D1A-5AA3-79AD-F94D7825D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Nous avons besoin d’une </a:t>
            </a:r>
          </a:p>
          <a:p>
            <a:pPr lvl="1"/>
            <a:r>
              <a:rPr lang="fr-FR" dirty="0"/>
              <a:t>« </a:t>
            </a:r>
            <a:r>
              <a:rPr lang="fr-FR" dirty="0" err="1"/>
              <a:t>Decision-oriented</a:t>
            </a:r>
            <a:r>
              <a:rPr lang="fr-FR" dirty="0"/>
              <a:t> science of science »</a:t>
            </a:r>
          </a:p>
          <a:p>
            <a:pPr lvl="1"/>
            <a:r>
              <a:rPr lang="fr-FR" dirty="0"/>
              <a:t>« </a:t>
            </a:r>
            <a:r>
              <a:rPr lang="fr-FR" dirty="0" err="1"/>
              <a:t>problem-focused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 »</a:t>
            </a:r>
          </a:p>
          <a:p>
            <a:endParaRPr lang="fr-FR" dirty="0"/>
          </a:p>
          <a:p>
            <a:r>
              <a:rPr lang="fr-FR" dirty="0"/>
              <a:t>Pourquoi le pilotage de la recherche publique importe ?</a:t>
            </a:r>
          </a:p>
          <a:p>
            <a:pPr lvl="1"/>
            <a:r>
              <a:rPr lang="fr-FR" dirty="0"/>
              <a:t>Représente un budget public entre 25 et 30 Mds € / an</a:t>
            </a:r>
          </a:p>
          <a:p>
            <a:pPr lvl="1"/>
            <a:r>
              <a:rPr lang="fr-FR" dirty="0"/>
              <a:t>Rôle de la recherche pour l’économie et l’innovation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Surtout en 2024 </a:t>
            </a:r>
          </a:p>
          <a:p>
            <a:pPr lvl="1"/>
            <a:r>
              <a:rPr lang="fr-FR" dirty="0"/>
              <a:t>La France à contre-courant de la dynamique mondiale</a:t>
            </a:r>
          </a:p>
          <a:p>
            <a:pPr lvl="1"/>
            <a:r>
              <a:rPr lang="fr-FR" dirty="0"/>
              <a:t>D’un système fragile à un système en décrochage ? </a:t>
            </a:r>
          </a:p>
          <a:p>
            <a:pPr lvl="1"/>
            <a:r>
              <a:rPr lang="fr-FR" dirty="0"/>
              <a:t>15 ans après une politique publique majeure, quel bilan ?</a:t>
            </a:r>
          </a:p>
          <a:p>
            <a:pPr lvl="1"/>
            <a:r>
              <a:rPr lang="fr-FR" dirty="0"/>
              <a:t>Menaces de long terme sur le niveau scientifique et scolaire, donc sur la productivité française en général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4297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B04D28-B798-1DB5-8BF9-23B61009B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études à mener sur le secteur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C292A5-3AFD-83BD-765E-05EF98A34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Etude comparative sur la « différenciation » au sein d’un écosystème</a:t>
            </a:r>
          </a:p>
          <a:p>
            <a:r>
              <a:rPr lang="fr-FR" dirty="0"/>
              <a:t>Quel type de segmentation entre établissements, quelles missions pour chaque segment ?</a:t>
            </a:r>
          </a:p>
          <a:p>
            <a:r>
              <a:rPr lang="fr-FR" dirty="0"/>
              <a:t>Comment est-ce que ça affecte l’allocation des moyens publics ? </a:t>
            </a:r>
          </a:p>
          <a:p>
            <a:r>
              <a:rPr lang="fr-FR" dirty="0"/>
              <a:t>Est-ce que l’appartenance à tel ou tel segment influe fortement sur les caractéristiques d’un établissement (budgets alloués à la recherche ou à la formation, composition du corps académique, etc.)</a:t>
            </a:r>
          </a:p>
        </p:txBody>
      </p:sp>
    </p:spTree>
    <p:extLst>
      <p:ext uri="{BB962C8B-B14F-4D97-AF65-F5344CB8AC3E}">
        <p14:creationId xmlns:p14="http://schemas.microsoft.com/office/powerpoint/2010/main" val="1561291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67A79-569A-9294-FB3E-214651C5C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 plus générales d’une « approche par problème 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F79C8B-7703-5DDD-492C-394E3127C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Comment sortir du sous-financement de la recherche? (investissement public, mais aussi investissement privé, mais aussi critère d’allocation des moyens, etc.)</a:t>
            </a:r>
          </a:p>
          <a:p>
            <a:r>
              <a:rPr lang="fr-FR" dirty="0"/>
              <a:t>Comment mesurer le rendement de la recherche pour la société (combien a-t-on économisé grâce au vaccin COVID en 348 jours?)</a:t>
            </a:r>
          </a:p>
          <a:p>
            <a:r>
              <a:rPr lang="fr-FR" dirty="0"/>
              <a:t>Comment mesurer la « qualité » d’un labo / département malgré la différence des disciplines ? </a:t>
            </a:r>
          </a:p>
          <a:p>
            <a:r>
              <a:rPr lang="fr-FR" dirty="0"/>
              <a:t>Quel est le bon équilibre entre ressources propres et subventions pérennes ? (pour un labo, par exemple) </a:t>
            </a:r>
          </a:p>
          <a:p>
            <a:r>
              <a:rPr lang="fr-FR" dirty="0"/>
              <a:t>Peut-on être sous-critique dans une (sous)discipline ? (à l’échelle d’un établissement ou d’un labo)</a:t>
            </a:r>
          </a:p>
          <a:p>
            <a:r>
              <a:rPr lang="fr-FR" dirty="0"/>
              <a:t>Combien d’acteurs doivent financer la recherche ? Combien d’</a:t>
            </a:r>
            <a:r>
              <a:rPr lang="fr-FR" dirty="0" err="1"/>
              <a:t>aaps</a:t>
            </a:r>
            <a:r>
              <a:rPr lang="fr-FR" dirty="0"/>
              <a:t> par an par chercheur ? </a:t>
            </a:r>
          </a:p>
        </p:txBody>
      </p:sp>
    </p:spTree>
    <p:extLst>
      <p:ext uri="{BB962C8B-B14F-4D97-AF65-F5344CB8AC3E}">
        <p14:creationId xmlns:p14="http://schemas.microsoft.com/office/powerpoint/2010/main" val="3574298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FC52D0-A291-95CF-665E-0ED58522E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Accélérer la production d’information et de réflexion stratégiques dans l’ESR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B9401C-28C6-0D22-7796-C9F3B829A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Assumer l’approche « </a:t>
            </a:r>
            <a:r>
              <a:rPr lang="fr-FR" dirty="0" err="1"/>
              <a:t>problem-based</a:t>
            </a:r>
            <a:r>
              <a:rPr lang="fr-FR" dirty="0"/>
              <a:t> », s’appuyer sur la réflexion amont des décideurs</a:t>
            </a:r>
          </a:p>
          <a:p>
            <a:pPr marL="0" indent="0">
              <a:buNone/>
            </a:pPr>
            <a:endParaRPr lang="fr-FR" sz="600" dirty="0"/>
          </a:p>
          <a:p>
            <a:r>
              <a:rPr lang="fr-FR" dirty="0"/>
              <a:t>S’appuyer sur les résultats d’une recherche appliquée et sur des données facilement accessibles et utilisables (pour les décideurs)</a:t>
            </a:r>
          </a:p>
          <a:p>
            <a:pPr lvl="1"/>
            <a:r>
              <a:rPr lang="fr-FR" dirty="0"/>
              <a:t>Structure légère type Conseil d’Analyse Economique</a:t>
            </a:r>
          </a:p>
          <a:p>
            <a:pPr lvl="1"/>
            <a:r>
              <a:rPr lang="fr-FR" dirty="0"/>
              <a:t>Modèle IUF pour fédérer les chercheurs français sur la question</a:t>
            </a:r>
          </a:p>
          <a:p>
            <a:pPr marL="0" indent="0">
              <a:buNone/>
            </a:pPr>
            <a:endParaRPr lang="fr-FR" sz="700" dirty="0"/>
          </a:p>
          <a:p>
            <a:r>
              <a:rPr lang="fr-FR" dirty="0"/>
              <a:t>Développer la culture du benchmarking + veille stratégique (bonnes pratiques universitaires dans d’autres systèmes, notamment européens)</a:t>
            </a:r>
          </a:p>
          <a:p>
            <a:pPr marL="0" indent="0">
              <a:buNone/>
            </a:pPr>
            <a:endParaRPr lang="fr-FR" sz="600" dirty="0"/>
          </a:p>
          <a:p>
            <a:r>
              <a:rPr lang="fr-FR" dirty="0"/>
              <a:t>Former la nouvelle génération de décideurs, aux différents niveaux</a:t>
            </a:r>
          </a:p>
          <a:p>
            <a:pPr lvl="1"/>
            <a:r>
              <a:rPr lang="fr-FR" dirty="0"/>
              <a:t>Les très haut-potentiels de l’écosystème français</a:t>
            </a:r>
          </a:p>
          <a:p>
            <a:pPr lvl="1"/>
            <a:r>
              <a:rPr lang="fr-FR" dirty="0"/>
              <a:t>Les cadres capables de transformer les établissements</a:t>
            </a:r>
          </a:p>
          <a:p>
            <a:pPr lvl="1"/>
            <a:r>
              <a:rPr lang="fr-FR" dirty="0"/>
              <a:t>Accompagner pour construire des carrières nouvelles</a:t>
            </a:r>
          </a:p>
          <a:p>
            <a:pPr lvl="1"/>
            <a:endParaRPr lang="fr-FR" dirty="0"/>
          </a:p>
          <a:p>
            <a:pPr marL="0" indent="0">
              <a:buNone/>
            </a:pPr>
            <a:r>
              <a:rPr lang="fr-FR" b="1" dirty="0">
                <a:sym typeface="Wingdings" pitchFamily="2" charset="2"/>
              </a:rPr>
              <a:t> Créer l’Institut des Hautes Etudes sur l’Enseignement Supérieur Recherche</a:t>
            </a:r>
            <a:endParaRPr lang="fr-FR" b="1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4958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813A8-4875-33A9-B717-511A5F9DA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Quel investissement de la France pour sa recherche ? </a:t>
            </a:r>
          </a:p>
        </p:txBody>
      </p:sp>
    </p:spTree>
    <p:extLst>
      <p:ext uri="{BB962C8B-B14F-4D97-AF65-F5344CB8AC3E}">
        <p14:creationId xmlns:p14="http://schemas.microsoft.com/office/powerpoint/2010/main" val="496226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FBDB61-38AE-3EE7-4C45-B54046305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La France est loin des leaders</a:t>
            </a:r>
            <a:br>
              <a:rPr lang="fr-FR" dirty="0"/>
            </a:br>
            <a:r>
              <a:rPr lang="fr-FR" sz="3100" dirty="0"/>
              <a:t>(investissement global et public dans la recherche)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F61E5F8-6C01-4EF3-E7F7-1B832079A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43" t="27488" r="38412" b="32321"/>
          <a:stretch/>
        </p:blipFill>
        <p:spPr>
          <a:xfrm>
            <a:off x="113270" y="1927652"/>
            <a:ext cx="5883547" cy="405301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F943F7B-F1B9-E46B-4535-025D1617BB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15" t="23672" r="37239" b="38935"/>
          <a:stretch/>
        </p:blipFill>
        <p:spPr>
          <a:xfrm>
            <a:off x="6075403" y="1927653"/>
            <a:ext cx="6003325" cy="389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97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2ED5BF-4D83-EAC0-A0B3-F31B3442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La France a raté un tournant</a:t>
            </a:r>
            <a:br>
              <a:rPr lang="fr-FR" dirty="0"/>
            </a:br>
            <a:r>
              <a:rPr lang="fr-FR" sz="3100" dirty="0"/>
              <a:t>(évolution de l’investissement intérieur 2010-2021)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8EC6A524-D200-BD3E-EFB8-3C7590571D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68671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4916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813A8-4875-33A9-B717-511A5F9DA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Le système français est-il efficient ? </a:t>
            </a:r>
          </a:p>
        </p:txBody>
      </p:sp>
    </p:spTree>
    <p:extLst>
      <p:ext uri="{BB962C8B-B14F-4D97-AF65-F5344CB8AC3E}">
        <p14:creationId xmlns:p14="http://schemas.microsoft.com/office/powerpoint/2010/main" val="1193372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5C540F-AB8B-6BEC-19CC-0F9013782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production en décrochage inédit depuis 2016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CC8ACD97-D6DD-7FD9-DE54-66776DD815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2344448"/>
              </p:ext>
            </p:extLst>
          </p:nvPr>
        </p:nvGraphicFramePr>
        <p:xfrm>
          <a:off x="838200" y="1576552"/>
          <a:ext cx="10515600" cy="4600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14840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33848B-97E4-9F9A-B5D6-5C44F7B8B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918"/>
            <a:ext cx="10515600" cy="1325563"/>
          </a:xfrm>
        </p:spPr>
        <p:txBody>
          <a:bodyPr/>
          <a:lstStyle/>
          <a:p>
            <a:r>
              <a:rPr lang="fr-FR" dirty="0"/>
              <a:t>Un rapport dépenses – production peu flatteur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10901EE3-35E4-A296-A468-193D6DD0BB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7797145"/>
              </p:ext>
            </p:extLst>
          </p:nvPr>
        </p:nvGraphicFramePr>
        <p:xfrm>
          <a:off x="838200" y="1221942"/>
          <a:ext cx="10515600" cy="5481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42428094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3670625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9238886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14430810"/>
                    </a:ext>
                  </a:extLst>
                </a:gridCol>
              </a:tblGrid>
              <a:tr h="391510">
                <a:tc>
                  <a:txBody>
                    <a:bodyPr/>
                    <a:lstStyle/>
                    <a:p>
                      <a:r>
                        <a:rPr lang="fr-FR" b="1" dirty="0"/>
                        <a:t>Pays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Rang Publiant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DIRD 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DIRDA 2021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189173"/>
                  </a:ext>
                </a:extLst>
              </a:tr>
              <a:tr h="391510">
                <a:tc>
                  <a:txBody>
                    <a:bodyPr/>
                    <a:lstStyle/>
                    <a:p>
                      <a:r>
                        <a:rPr lang="fr-FR" b="1" dirty="0"/>
                        <a:t>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620 103 000 $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419092"/>
                  </a:ext>
                </a:extLst>
              </a:tr>
              <a:tr h="391510">
                <a:tc>
                  <a:txBody>
                    <a:bodyPr/>
                    <a:lstStyle/>
                    <a:p>
                      <a:r>
                        <a:rPr lang="fr-FR" b="1" dirty="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709 713 000 $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169 938 000 $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159328"/>
                  </a:ext>
                </a:extLst>
              </a:tr>
              <a:tr h="391510">
                <a:tc>
                  <a:txBody>
                    <a:bodyPr/>
                    <a:lstStyle/>
                    <a:p>
                      <a:r>
                        <a:rPr lang="fr-FR" b="1" dirty="0"/>
                        <a:t>Inde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226618"/>
                  </a:ext>
                </a:extLst>
              </a:tr>
              <a:tr h="391510">
                <a:tc>
                  <a:txBody>
                    <a:bodyPr/>
                    <a:lstStyle/>
                    <a:p>
                      <a:r>
                        <a:rPr lang="fr-FR" b="1" dirty="0"/>
                        <a:t>Royaume-Uni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83 707 000 $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20 730 000 $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419630"/>
                  </a:ext>
                </a:extLst>
              </a:tr>
              <a:tr h="391510">
                <a:tc>
                  <a:txBody>
                    <a:bodyPr/>
                    <a:lstStyle/>
                    <a:p>
                      <a:r>
                        <a:rPr lang="fr-FR" b="1" dirty="0"/>
                        <a:t>Allemagne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129 348 000 $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54 940 000 $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725790"/>
                  </a:ext>
                </a:extLst>
              </a:tr>
              <a:tr h="391510">
                <a:tc>
                  <a:txBody>
                    <a:bodyPr/>
                    <a:lstStyle/>
                    <a:p>
                      <a:r>
                        <a:rPr lang="fr-FR" b="1" dirty="0"/>
                        <a:t>Japon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172 062 000 $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80 155 000 $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237973"/>
                  </a:ext>
                </a:extLst>
              </a:tr>
              <a:tr h="391510">
                <a:tc>
                  <a:txBody>
                    <a:bodyPr/>
                    <a:lstStyle/>
                    <a:p>
                      <a:r>
                        <a:rPr lang="fr-FR" b="1" dirty="0"/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33 136 000 $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18 030 000 $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175495"/>
                  </a:ext>
                </a:extLst>
              </a:tr>
              <a:tr h="391510">
                <a:tc>
                  <a:txBody>
                    <a:bodyPr/>
                    <a:lstStyle/>
                    <a:p>
                      <a:r>
                        <a:rPr lang="fr-FR" b="1" dirty="0"/>
                        <a:t>Corée du Sud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110 148 000 $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32 080 000 $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309372"/>
                  </a:ext>
                </a:extLst>
              </a:tr>
              <a:tr h="391510">
                <a:tc>
                  <a:txBody>
                    <a:bodyPr/>
                    <a:lstStyle/>
                    <a:p>
                      <a:r>
                        <a:rPr lang="fr-FR" b="1" dirty="0"/>
                        <a:t>Espagne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24 007 000 $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11 969 000 $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92351"/>
                  </a:ext>
                </a:extLst>
              </a:tr>
              <a:tr h="391510">
                <a:tc>
                  <a:txBody>
                    <a:bodyPr/>
                    <a:lstStyle/>
                    <a:p>
                      <a:r>
                        <a:rPr lang="fr-FR" b="1" dirty="0"/>
                        <a:t>Canada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30 477 000 $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10 174 000 $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197809"/>
                  </a:ext>
                </a:extLst>
              </a:tr>
              <a:tr h="391510">
                <a:tc>
                  <a:txBody>
                    <a:bodyPr/>
                    <a:lstStyle/>
                    <a:p>
                      <a:r>
                        <a:rPr lang="fr-FR" b="1" dirty="0"/>
                        <a:t>Australie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22 000 000 $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6 157 000 $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156395"/>
                  </a:ext>
                </a:extLst>
              </a:tr>
              <a:tr h="391510">
                <a:tc>
                  <a:txBody>
                    <a:bodyPr/>
                    <a:lstStyle/>
                    <a:p>
                      <a:r>
                        <a:rPr lang="fr-FR" b="1" dirty="0"/>
                        <a:t>Brésil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653267"/>
                  </a:ext>
                </a:extLst>
              </a:tr>
              <a:tr h="391510">
                <a:tc>
                  <a:txBody>
                    <a:bodyPr/>
                    <a:lstStyle/>
                    <a:p>
                      <a:r>
                        <a:rPr lang="fr-FR" b="1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63 752 000 $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24 573 000 $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59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2698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D4804B-C288-4449-4E64-2830B669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 rattrape-t-on en qualité ?</a:t>
            </a:r>
            <a:br>
              <a:rPr lang="fr-FR" dirty="0"/>
            </a:br>
            <a:r>
              <a:rPr lang="fr-FR" sz="2800" dirty="0"/>
              <a:t>(une vue du classement Leiden / bibliométrique)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2E68DB22-831E-9004-2D42-DDB499FC14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57681"/>
              </p:ext>
            </p:extLst>
          </p:nvPr>
        </p:nvGraphicFramePr>
        <p:xfrm>
          <a:off x="809297" y="1825625"/>
          <a:ext cx="10544503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331">
                  <a:extLst>
                    <a:ext uri="{9D8B030D-6E8A-4147-A177-3AD203B41FA5}">
                      <a16:colId xmlns:a16="http://schemas.microsoft.com/office/drawing/2014/main" val="2621467007"/>
                    </a:ext>
                  </a:extLst>
                </a:gridCol>
                <a:gridCol w="2374812">
                  <a:extLst>
                    <a:ext uri="{9D8B030D-6E8A-4147-A177-3AD203B41FA5}">
                      <a16:colId xmlns:a16="http://schemas.microsoft.com/office/drawing/2014/main" val="44838446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99798696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784074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93012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Population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Nombre Top10% </a:t>
                      </a:r>
                      <a:r>
                        <a:rPr lang="fr-FR" dirty="0">
                          <a:sym typeface="Wingdings" pitchFamily="2" charset="2"/>
                        </a:rPr>
                        <a:t>= &gt; 10%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Nombre Top10% par 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Nombre universités dans Top 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86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Royaume 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0,88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819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Suède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0,82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0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Pays Bas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0,72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74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Belgique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0,67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948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Danemark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0,67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79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Italie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0,59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27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0,40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51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Allemagne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0,29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136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0,21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58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Espagne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422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40438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1218</Words>
  <Application>Microsoft Macintosh PowerPoint</Application>
  <PresentationFormat>Grand écran</PresentationFormat>
  <Paragraphs>236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Wingdings</vt:lpstr>
      <vt:lpstr>Thème Office</vt:lpstr>
      <vt:lpstr>De quelle(s) science(s) de la science a-t-on besoin ?</vt:lpstr>
      <vt:lpstr>Introduction</vt:lpstr>
      <vt:lpstr>Quel investissement de la France pour sa recherche ? </vt:lpstr>
      <vt:lpstr>La France est loin des leaders (investissement global et public dans la recherche) </vt:lpstr>
      <vt:lpstr>La France a raté un tournant (évolution de l’investissement intérieur 2010-2021)</vt:lpstr>
      <vt:lpstr>Le système français est-il efficient ? </vt:lpstr>
      <vt:lpstr>La production en décrochage inédit depuis 2016</vt:lpstr>
      <vt:lpstr>Un rapport dépenses – production peu flatteur</vt:lpstr>
      <vt:lpstr>Se rattrape-t-on en qualité ? (une vue du classement Leiden / bibliométrique)</vt:lpstr>
      <vt:lpstr>Se rattrape-t-on en qualité ? (un indicateur non-bibliométrique) </vt:lpstr>
      <vt:lpstr>Des politiques publiques ambitieuses… et leurs limites </vt:lpstr>
      <vt:lpstr>Une série de dispositifs cohérents depuis 2005</vt:lpstr>
      <vt:lpstr>Les gains objectifs des réformes</vt:lpstr>
      <vt:lpstr>Les limites majeures des réformes </vt:lpstr>
      <vt:lpstr>Trois défis à relever pour ne pas décrocher</vt:lpstr>
      <vt:lpstr>Des perspectives d’amélioration ? </vt:lpstr>
      <vt:lpstr>Quelques études à mener sur le secteur</vt:lpstr>
      <vt:lpstr>Quelques études à mener sur le secteur</vt:lpstr>
      <vt:lpstr>Quelques études à mener sur le secteur</vt:lpstr>
      <vt:lpstr>Quelques études à mener sur le secteur</vt:lpstr>
      <vt:lpstr>Questions plus générales d’une « approche par problème »</vt:lpstr>
      <vt:lpstr>Accélérer la production d’information et de réflexion stratégiques dans l’ESR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Emmanuel BASSET</dc:creator>
  <cp:lastModifiedBy>Emmanuel BASSET</cp:lastModifiedBy>
  <cp:revision>45</cp:revision>
  <cp:lastPrinted>2024-05-21T16:01:18Z</cp:lastPrinted>
  <dcterms:created xsi:type="dcterms:W3CDTF">2024-05-19T20:29:57Z</dcterms:created>
  <dcterms:modified xsi:type="dcterms:W3CDTF">2024-09-17T16:22:25Z</dcterms:modified>
</cp:coreProperties>
</file>